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67" r:id="rId3"/>
    <p:sldId id="257" r:id="rId4"/>
    <p:sldId id="258" r:id="rId5"/>
    <p:sldId id="259" r:id="rId6"/>
    <p:sldId id="260" r:id="rId7"/>
    <p:sldId id="261" r:id="rId8"/>
    <p:sldId id="262" r:id="rId9"/>
    <p:sldId id="263" r:id="rId10"/>
    <p:sldId id="264" r:id="rId11"/>
    <p:sldId id="265" r:id="rId12"/>
    <p:sldId id="266" r:id="rId1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1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90F4D03B-3C03-4FD1-B723-A1944CACA66F}" type="datetimeFigureOut">
              <a:rPr lang="en-US" smtClean="0"/>
              <a:t>11/29/2012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5DB47171-234B-46D2-89D3-8BB408B5228A}" type="slidenum">
              <a:rPr lang="en-US" smtClean="0"/>
              <a:t>‹#›</a:t>
            </a:fld>
            <a:endParaRPr lang="en-US"/>
          </a:p>
        </p:txBody>
      </p:sp>
    </p:spTree>
    <p:extLst>
      <p:ext uri="{BB962C8B-B14F-4D97-AF65-F5344CB8AC3E}">
        <p14:creationId xmlns:p14="http://schemas.microsoft.com/office/powerpoint/2010/main" val="2330547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DB47171-234B-46D2-89D3-8BB408B5228A}" type="slidenum">
              <a:rPr lang="en-US" smtClean="0"/>
              <a:t>1</a:t>
            </a:fld>
            <a:endParaRPr lang="en-US"/>
          </a:p>
        </p:txBody>
      </p:sp>
    </p:spTree>
    <p:extLst>
      <p:ext uri="{BB962C8B-B14F-4D97-AF65-F5344CB8AC3E}">
        <p14:creationId xmlns:p14="http://schemas.microsoft.com/office/powerpoint/2010/main" val="10289326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DB47171-234B-46D2-89D3-8BB408B5228A}" type="slidenum">
              <a:rPr lang="en-US" smtClean="0"/>
              <a:t>10</a:t>
            </a:fld>
            <a:endParaRPr lang="en-US"/>
          </a:p>
        </p:txBody>
      </p:sp>
    </p:spTree>
    <p:extLst>
      <p:ext uri="{BB962C8B-B14F-4D97-AF65-F5344CB8AC3E}">
        <p14:creationId xmlns:p14="http://schemas.microsoft.com/office/powerpoint/2010/main" val="36356334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DB47171-234B-46D2-89D3-8BB408B5228A}" type="slidenum">
              <a:rPr lang="en-US" smtClean="0"/>
              <a:t>11</a:t>
            </a:fld>
            <a:endParaRPr lang="en-US"/>
          </a:p>
        </p:txBody>
      </p:sp>
    </p:spTree>
    <p:extLst>
      <p:ext uri="{BB962C8B-B14F-4D97-AF65-F5344CB8AC3E}">
        <p14:creationId xmlns:p14="http://schemas.microsoft.com/office/powerpoint/2010/main" val="29102252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DB47171-234B-46D2-89D3-8BB408B5228A}" type="slidenum">
              <a:rPr lang="en-US" smtClean="0"/>
              <a:t>12</a:t>
            </a:fld>
            <a:endParaRPr lang="en-US"/>
          </a:p>
        </p:txBody>
      </p:sp>
    </p:spTree>
    <p:extLst>
      <p:ext uri="{BB962C8B-B14F-4D97-AF65-F5344CB8AC3E}">
        <p14:creationId xmlns:p14="http://schemas.microsoft.com/office/powerpoint/2010/main" val="3153368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DB47171-234B-46D2-89D3-8BB408B5228A}" type="slidenum">
              <a:rPr lang="en-US" smtClean="0"/>
              <a:t>2</a:t>
            </a:fld>
            <a:endParaRPr lang="en-US"/>
          </a:p>
        </p:txBody>
      </p:sp>
    </p:spTree>
    <p:extLst>
      <p:ext uri="{BB962C8B-B14F-4D97-AF65-F5344CB8AC3E}">
        <p14:creationId xmlns:p14="http://schemas.microsoft.com/office/powerpoint/2010/main" val="1053960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DB47171-234B-46D2-89D3-8BB408B5228A}" type="slidenum">
              <a:rPr lang="en-US" smtClean="0"/>
              <a:t>3</a:t>
            </a:fld>
            <a:endParaRPr lang="en-US"/>
          </a:p>
        </p:txBody>
      </p:sp>
    </p:spTree>
    <p:extLst>
      <p:ext uri="{BB962C8B-B14F-4D97-AF65-F5344CB8AC3E}">
        <p14:creationId xmlns:p14="http://schemas.microsoft.com/office/powerpoint/2010/main" val="37672051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DB47171-234B-46D2-89D3-8BB408B5228A}" type="slidenum">
              <a:rPr lang="en-US" smtClean="0"/>
              <a:t>4</a:t>
            </a:fld>
            <a:endParaRPr lang="en-US"/>
          </a:p>
        </p:txBody>
      </p:sp>
    </p:spTree>
    <p:extLst>
      <p:ext uri="{BB962C8B-B14F-4D97-AF65-F5344CB8AC3E}">
        <p14:creationId xmlns:p14="http://schemas.microsoft.com/office/powerpoint/2010/main" val="33249660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DB47171-234B-46D2-89D3-8BB408B5228A}" type="slidenum">
              <a:rPr lang="en-US" smtClean="0"/>
              <a:t>5</a:t>
            </a:fld>
            <a:endParaRPr lang="en-US"/>
          </a:p>
        </p:txBody>
      </p:sp>
    </p:spTree>
    <p:extLst>
      <p:ext uri="{BB962C8B-B14F-4D97-AF65-F5344CB8AC3E}">
        <p14:creationId xmlns:p14="http://schemas.microsoft.com/office/powerpoint/2010/main" val="25057101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DB47171-234B-46D2-89D3-8BB408B5228A}" type="slidenum">
              <a:rPr lang="en-US" smtClean="0"/>
              <a:t>6</a:t>
            </a:fld>
            <a:endParaRPr lang="en-US"/>
          </a:p>
        </p:txBody>
      </p:sp>
    </p:spTree>
    <p:extLst>
      <p:ext uri="{BB962C8B-B14F-4D97-AF65-F5344CB8AC3E}">
        <p14:creationId xmlns:p14="http://schemas.microsoft.com/office/powerpoint/2010/main" val="34713622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DB47171-234B-46D2-89D3-8BB408B5228A}" type="slidenum">
              <a:rPr lang="en-US" smtClean="0"/>
              <a:t>7</a:t>
            </a:fld>
            <a:endParaRPr lang="en-US"/>
          </a:p>
        </p:txBody>
      </p:sp>
    </p:spTree>
    <p:extLst>
      <p:ext uri="{BB962C8B-B14F-4D97-AF65-F5344CB8AC3E}">
        <p14:creationId xmlns:p14="http://schemas.microsoft.com/office/powerpoint/2010/main" val="30469354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DB47171-234B-46D2-89D3-8BB408B5228A}" type="slidenum">
              <a:rPr lang="en-US" smtClean="0"/>
              <a:t>8</a:t>
            </a:fld>
            <a:endParaRPr lang="en-US"/>
          </a:p>
        </p:txBody>
      </p:sp>
    </p:spTree>
    <p:extLst>
      <p:ext uri="{BB962C8B-B14F-4D97-AF65-F5344CB8AC3E}">
        <p14:creationId xmlns:p14="http://schemas.microsoft.com/office/powerpoint/2010/main" val="5763598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DB47171-234B-46D2-89D3-8BB408B5228A}" type="slidenum">
              <a:rPr lang="en-US" smtClean="0"/>
              <a:t>9</a:t>
            </a:fld>
            <a:endParaRPr lang="en-US"/>
          </a:p>
        </p:txBody>
      </p:sp>
    </p:spTree>
    <p:extLst>
      <p:ext uri="{BB962C8B-B14F-4D97-AF65-F5344CB8AC3E}">
        <p14:creationId xmlns:p14="http://schemas.microsoft.com/office/powerpoint/2010/main" val="6997587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16AEB26-E003-40CF-80F3-848F82E6E97E}" type="datetimeFigureOut">
              <a:rPr lang="en-US" smtClean="0"/>
              <a:t>11/29/2012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589E8B-B939-45B5-9C5C-D958746A5EF9}" type="slidenum">
              <a:rPr lang="en-US" smtClean="0"/>
              <a:t>‹#›</a:t>
            </a:fld>
            <a:endParaRPr lang="en-US"/>
          </a:p>
        </p:txBody>
      </p:sp>
    </p:spTree>
    <p:extLst>
      <p:ext uri="{BB962C8B-B14F-4D97-AF65-F5344CB8AC3E}">
        <p14:creationId xmlns:p14="http://schemas.microsoft.com/office/powerpoint/2010/main" val="42882006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6AEB26-E003-40CF-80F3-848F82E6E97E}" type="datetimeFigureOut">
              <a:rPr lang="en-US" smtClean="0"/>
              <a:t>11/29/2012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589E8B-B939-45B5-9C5C-D958746A5EF9}" type="slidenum">
              <a:rPr lang="en-US" smtClean="0"/>
              <a:t>‹#›</a:t>
            </a:fld>
            <a:endParaRPr lang="en-US"/>
          </a:p>
        </p:txBody>
      </p:sp>
    </p:spTree>
    <p:extLst>
      <p:ext uri="{BB962C8B-B14F-4D97-AF65-F5344CB8AC3E}">
        <p14:creationId xmlns:p14="http://schemas.microsoft.com/office/powerpoint/2010/main" val="19689858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6AEB26-E003-40CF-80F3-848F82E6E97E}" type="datetimeFigureOut">
              <a:rPr lang="en-US" smtClean="0"/>
              <a:t>11/29/2012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589E8B-B939-45B5-9C5C-D958746A5EF9}" type="slidenum">
              <a:rPr lang="en-US" smtClean="0"/>
              <a:t>‹#›</a:t>
            </a:fld>
            <a:endParaRPr lang="en-US"/>
          </a:p>
        </p:txBody>
      </p:sp>
    </p:spTree>
    <p:extLst>
      <p:ext uri="{BB962C8B-B14F-4D97-AF65-F5344CB8AC3E}">
        <p14:creationId xmlns:p14="http://schemas.microsoft.com/office/powerpoint/2010/main" val="17220949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6AEB26-E003-40CF-80F3-848F82E6E97E}" type="datetimeFigureOut">
              <a:rPr lang="en-US" smtClean="0"/>
              <a:t>11/29/2012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589E8B-B939-45B5-9C5C-D958746A5EF9}" type="slidenum">
              <a:rPr lang="en-US" smtClean="0"/>
              <a:t>‹#›</a:t>
            </a:fld>
            <a:endParaRPr lang="en-US"/>
          </a:p>
        </p:txBody>
      </p:sp>
    </p:spTree>
    <p:extLst>
      <p:ext uri="{BB962C8B-B14F-4D97-AF65-F5344CB8AC3E}">
        <p14:creationId xmlns:p14="http://schemas.microsoft.com/office/powerpoint/2010/main" val="9385324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6AEB26-E003-40CF-80F3-848F82E6E97E}" type="datetimeFigureOut">
              <a:rPr lang="en-US" smtClean="0"/>
              <a:t>11/29/2012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589E8B-B939-45B5-9C5C-D958746A5EF9}" type="slidenum">
              <a:rPr lang="en-US" smtClean="0"/>
              <a:t>‹#›</a:t>
            </a:fld>
            <a:endParaRPr lang="en-US"/>
          </a:p>
        </p:txBody>
      </p:sp>
    </p:spTree>
    <p:extLst>
      <p:ext uri="{BB962C8B-B14F-4D97-AF65-F5344CB8AC3E}">
        <p14:creationId xmlns:p14="http://schemas.microsoft.com/office/powerpoint/2010/main" val="22022502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16AEB26-E003-40CF-80F3-848F82E6E97E}" type="datetimeFigureOut">
              <a:rPr lang="en-US" smtClean="0"/>
              <a:t>11/29/2012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589E8B-B939-45B5-9C5C-D958746A5EF9}" type="slidenum">
              <a:rPr lang="en-US" smtClean="0"/>
              <a:t>‹#›</a:t>
            </a:fld>
            <a:endParaRPr lang="en-US"/>
          </a:p>
        </p:txBody>
      </p:sp>
    </p:spTree>
    <p:extLst>
      <p:ext uri="{BB962C8B-B14F-4D97-AF65-F5344CB8AC3E}">
        <p14:creationId xmlns:p14="http://schemas.microsoft.com/office/powerpoint/2010/main" val="3066364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16AEB26-E003-40CF-80F3-848F82E6E97E}" type="datetimeFigureOut">
              <a:rPr lang="en-US" smtClean="0"/>
              <a:t>11/29/2012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B589E8B-B939-45B5-9C5C-D958746A5EF9}" type="slidenum">
              <a:rPr lang="en-US" smtClean="0"/>
              <a:t>‹#›</a:t>
            </a:fld>
            <a:endParaRPr lang="en-US"/>
          </a:p>
        </p:txBody>
      </p:sp>
    </p:spTree>
    <p:extLst>
      <p:ext uri="{BB962C8B-B14F-4D97-AF65-F5344CB8AC3E}">
        <p14:creationId xmlns:p14="http://schemas.microsoft.com/office/powerpoint/2010/main" val="13839549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16AEB26-E003-40CF-80F3-848F82E6E97E}" type="datetimeFigureOut">
              <a:rPr lang="en-US" smtClean="0"/>
              <a:t>11/29/2012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B589E8B-B939-45B5-9C5C-D958746A5EF9}" type="slidenum">
              <a:rPr lang="en-US" smtClean="0"/>
              <a:t>‹#›</a:t>
            </a:fld>
            <a:endParaRPr lang="en-US"/>
          </a:p>
        </p:txBody>
      </p:sp>
    </p:spTree>
    <p:extLst>
      <p:ext uri="{BB962C8B-B14F-4D97-AF65-F5344CB8AC3E}">
        <p14:creationId xmlns:p14="http://schemas.microsoft.com/office/powerpoint/2010/main" val="16755674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6AEB26-E003-40CF-80F3-848F82E6E97E}" type="datetimeFigureOut">
              <a:rPr lang="en-US" smtClean="0"/>
              <a:t>11/29/2012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B589E8B-B939-45B5-9C5C-D958746A5EF9}" type="slidenum">
              <a:rPr lang="en-US" smtClean="0"/>
              <a:t>‹#›</a:t>
            </a:fld>
            <a:endParaRPr lang="en-US"/>
          </a:p>
        </p:txBody>
      </p:sp>
    </p:spTree>
    <p:extLst>
      <p:ext uri="{BB962C8B-B14F-4D97-AF65-F5344CB8AC3E}">
        <p14:creationId xmlns:p14="http://schemas.microsoft.com/office/powerpoint/2010/main" val="14052046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6AEB26-E003-40CF-80F3-848F82E6E97E}" type="datetimeFigureOut">
              <a:rPr lang="en-US" smtClean="0"/>
              <a:t>11/29/2012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589E8B-B939-45B5-9C5C-D958746A5EF9}" type="slidenum">
              <a:rPr lang="en-US" smtClean="0"/>
              <a:t>‹#›</a:t>
            </a:fld>
            <a:endParaRPr lang="en-US"/>
          </a:p>
        </p:txBody>
      </p:sp>
    </p:spTree>
    <p:extLst>
      <p:ext uri="{BB962C8B-B14F-4D97-AF65-F5344CB8AC3E}">
        <p14:creationId xmlns:p14="http://schemas.microsoft.com/office/powerpoint/2010/main" val="39097644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6AEB26-E003-40CF-80F3-848F82E6E97E}" type="datetimeFigureOut">
              <a:rPr lang="en-US" smtClean="0"/>
              <a:t>11/29/2012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589E8B-B939-45B5-9C5C-D958746A5EF9}" type="slidenum">
              <a:rPr lang="en-US" smtClean="0"/>
              <a:t>‹#›</a:t>
            </a:fld>
            <a:endParaRPr lang="en-US"/>
          </a:p>
        </p:txBody>
      </p:sp>
    </p:spTree>
    <p:extLst>
      <p:ext uri="{BB962C8B-B14F-4D97-AF65-F5344CB8AC3E}">
        <p14:creationId xmlns:p14="http://schemas.microsoft.com/office/powerpoint/2010/main" val="19400376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6AEB26-E003-40CF-80F3-848F82E6E97E}" type="datetimeFigureOut">
              <a:rPr lang="en-US" smtClean="0"/>
              <a:t>11/29/2012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589E8B-B939-45B5-9C5C-D958746A5EF9}" type="slidenum">
              <a:rPr lang="en-US" smtClean="0"/>
              <a:t>‹#›</a:t>
            </a:fld>
            <a:endParaRPr lang="en-US"/>
          </a:p>
        </p:txBody>
      </p:sp>
    </p:spTree>
    <p:extLst>
      <p:ext uri="{BB962C8B-B14F-4D97-AF65-F5344CB8AC3E}">
        <p14:creationId xmlns:p14="http://schemas.microsoft.com/office/powerpoint/2010/main" val="31694578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152400"/>
            <a:ext cx="7772400" cy="1143000"/>
          </a:xfrm>
        </p:spPr>
        <p:txBody>
          <a:bodyPr>
            <a:normAutofit fontScale="90000"/>
          </a:bodyPr>
          <a:lstStyle/>
          <a:p>
            <a:r>
              <a:rPr lang="en-US" dirty="0" smtClean="0"/>
              <a:t>Draft Field Report to Bale zone, Sinana Woreda</a:t>
            </a:r>
            <a:endParaRPr lang="en-US" dirty="0"/>
          </a:p>
        </p:txBody>
      </p:sp>
      <p:sp>
        <p:nvSpPr>
          <p:cNvPr id="3" name="Subtitle 2"/>
          <p:cNvSpPr>
            <a:spLocks noGrp="1"/>
          </p:cNvSpPr>
          <p:nvPr>
            <p:ph type="subTitle" idx="1"/>
          </p:nvPr>
        </p:nvSpPr>
        <p:spPr>
          <a:xfrm>
            <a:off x="609600" y="1676400"/>
            <a:ext cx="7924800" cy="3962400"/>
          </a:xfrm>
        </p:spPr>
        <p:txBody>
          <a:bodyPr>
            <a:normAutofit/>
          </a:bodyPr>
          <a:lstStyle/>
          <a:p>
            <a:pPr algn="l"/>
            <a:r>
              <a:rPr lang="en-US" b="1" i="1" dirty="0" smtClean="0"/>
              <a:t>Purpose:</a:t>
            </a:r>
          </a:p>
          <a:p>
            <a:pPr marL="342900" indent="-342900" algn="l">
              <a:buFont typeface="Arial" pitchFamily="34" charset="0"/>
              <a:buChar char="•"/>
            </a:pPr>
            <a:r>
              <a:rPr lang="en-US" sz="2400" dirty="0" smtClean="0"/>
              <a:t>Introduce the Africa-RISING project to the zonal and woreda partners (government line departments)</a:t>
            </a:r>
          </a:p>
          <a:p>
            <a:pPr marL="342900" indent="-342900" algn="l">
              <a:buFont typeface="Arial" pitchFamily="34" charset="0"/>
              <a:buChar char="•"/>
            </a:pPr>
            <a:r>
              <a:rPr lang="en-US" sz="2400" dirty="0" smtClean="0"/>
              <a:t>Site selection for the intervention </a:t>
            </a:r>
          </a:p>
          <a:p>
            <a:pPr algn="l"/>
            <a:endParaRPr lang="en-US" sz="2400" dirty="0" smtClean="0"/>
          </a:p>
          <a:p>
            <a:pPr algn="l"/>
            <a:r>
              <a:rPr lang="en-US" b="1" i="1" dirty="0" smtClean="0"/>
              <a:t>Travelers: </a:t>
            </a:r>
          </a:p>
          <a:p>
            <a:pPr algn="l"/>
            <a:r>
              <a:rPr lang="en-US" sz="2400" dirty="0" smtClean="0"/>
              <a:t>Dr. Peter and Gerba</a:t>
            </a:r>
            <a:endParaRPr lang="en-US" sz="2400" dirty="0"/>
          </a:p>
          <a:p>
            <a:pPr algn="l"/>
            <a:endParaRPr lang="en-US" sz="2400" dirty="0"/>
          </a:p>
        </p:txBody>
      </p:sp>
      <p:sp>
        <p:nvSpPr>
          <p:cNvPr id="4" name="Slide Number Placeholder 3"/>
          <p:cNvSpPr>
            <a:spLocks noGrp="1"/>
          </p:cNvSpPr>
          <p:nvPr>
            <p:ph type="sldNum" sz="quarter" idx="12"/>
          </p:nvPr>
        </p:nvSpPr>
        <p:spPr/>
        <p:txBody>
          <a:bodyPr/>
          <a:lstStyle/>
          <a:p>
            <a:fld id="{DB589E8B-B939-45B5-9C5C-D958746A5EF9}" type="slidenum">
              <a:rPr lang="en-US" smtClean="0"/>
              <a:t>1</a:t>
            </a:fld>
            <a:endParaRPr lang="en-US"/>
          </a:p>
        </p:txBody>
      </p:sp>
    </p:spTree>
    <p:extLst>
      <p:ext uri="{BB962C8B-B14F-4D97-AF65-F5344CB8AC3E}">
        <p14:creationId xmlns:p14="http://schemas.microsoft.com/office/powerpoint/2010/main" val="4987155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Site selection…</a:t>
            </a:r>
            <a:endParaRPr lang="en-US" dirty="0"/>
          </a:p>
        </p:txBody>
      </p:sp>
      <p:sp>
        <p:nvSpPr>
          <p:cNvPr id="3" name="Content Placeholder 2"/>
          <p:cNvSpPr>
            <a:spLocks noGrp="1"/>
          </p:cNvSpPr>
          <p:nvPr>
            <p:ph idx="1"/>
          </p:nvPr>
        </p:nvSpPr>
        <p:spPr>
          <a:xfrm>
            <a:off x="457200" y="1600200"/>
            <a:ext cx="8382000" cy="4525963"/>
          </a:xfrm>
        </p:spPr>
        <p:txBody>
          <a:bodyPr>
            <a:normAutofit fontScale="92500" lnSpcReduction="20000"/>
          </a:bodyPr>
          <a:lstStyle/>
          <a:p>
            <a:pPr marL="0" indent="0">
              <a:buNone/>
            </a:pPr>
            <a:r>
              <a:rPr lang="en-US" sz="3500" b="1" i="1" dirty="0" smtClean="0"/>
              <a:t>III. </a:t>
            </a:r>
            <a:r>
              <a:rPr lang="en-US" sz="3500" b="1" i="1" dirty="0" err="1" smtClean="0"/>
              <a:t>Ilu_Sanbitu</a:t>
            </a:r>
            <a:r>
              <a:rPr lang="en-US" sz="3500" b="1" i="1" dirty="0" smtClean="0"/>
              <a:t> kebele</a:t>
            </a:r>
          </a:p>
          <a:p>
            <a:r>
              <a:rPr lang="en-US" dirty="0" smtClean="0"/>
              <a:t>Situated about 13 </a:t>
            </a:r>
            <a:r>
              <a:rPr lang="en-US" dirty="0" err="1" smtClean="0"/>
              <a:t>kms</a:t>
            </a:r>
            <a:r>
              <a:rPr lang="en-US" dirty="0" smtClean="0"/>
              <a:t> away to the north of Robe</a:t>
            </a:r>
          </a:p>
          <a:p>
            <a:r>
              <a:rPr lang="en-US" dirty="0" smtClean="0"/>
              <a:t>It is one of the OPEC project HH survey and quick–win project  study site.</a:t>
            </a:r>
          </a:p>
          <a:p>
            <a:pPr marL="0" indent="0">
              <a:buNone/>
            </a:pPr>
            <a:r>
              <a:rPr lang="en-US" b="1" i="1" dirty="0" smtClean="0"/>
              <a:t>Features:</a:t>
            </a:r>
          </a:p>
          <a:p>
            <a:r>
              <a:rPr lang="en-US" dirty="0" smtClean="0"/>
              <a:t>1,254 HH (1080 men and 174 women)</a:t>
            </a:r>
          </a:p>
          <a:p>
            <a:r>
              <a:rPr lang="en-US" dirty="0" smtClean="0"/>
              <a:t>Total area of farmland (aggregate of both seasons): 5,121 ha</a:t>
            </a:r>
          </a:p>
          <a:p>
            <a:r>
              <a:rPr lang="en-US" dirty="0" smtClean="0"/>
              <a:t>Crops: wheat, barley, </a:t>
            </a:r>
            <a:r>
              <a:rPr lang="en-US" dirty="0" err="1" smtClean="0"/>
              <a:t>Emer</a:t>
            </a:r>
            <a:r>
              <a:rPr lang="en-US" dirty="0" smtClean="0"/>
              <a:t>-wheat (oat), field peas, maize, linseed and </a:t>
            </a:r>
            <a:r>
              <a:rPr lang="en-US" dirty="0" err="1" smtClean="0"/>
              <a:t>tef</a:t>
            </a:r>
            <a:r>
              <a:rPr lang="en-US" dirty="0" smtClean="0"/>
              <a:t>, produced in that order.</a:t>
            </a:r>
          </a:p>
          <a:p>
            <a:endParaRPr lang="en-US" dirty="0" smtClean="0"/>
          </a:p>
          <a:p>
            <a:pPr marL="0" indent="0">
              <a:buNone/>
            </a:pPr>
            <a:endParaRPr lang="en-US" dirty="0"/>
          </a:p>
        </p:txBody>
      </p:sp>
    </p:spTree>
    <p:extLst>
      <p:ext uri="{BB962C8B-B14F-4D97-AF65-F5344CB8AC3E}">
        <p14:creationId xmlns:p14="http://schemas.microsoft.com/office/powerpoint/2010/main" val="12353000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Site selection…</a:t>
            </a:r>
            <a:endParaRPr lang="en-US" dirty="0"/>
          </a:p>
        </p:txBody>
      </p:sp>
      <p:sp>
        <p:nvSpPr>
          <p:cNvPr id="3" name="Content Placeholder 2"/>
          <p:cNvSpPr>
            <a:spLocks noGrp="1"/>
          </p:cNvSpPr>
          <p:nvPr>
            <p:ph idx="1"/>
          </p:nvPr>
        </p:nvSpPr>
        <p:spPr/>
        <p:txBody>
          <a:bodyPr>
            <a:normAutofit fontScale="77500" lnSpcReduction="20000"/>
          </a:bodyPr>
          <a:lstStyle/>
          <a:p>
            <a:pPr marL="0" indent="0">
              <a:buNone/>
            </a:pPr>
            <a:r>
              <a:rPr lang="en-US" b="1" i="1" dirty="0" smtClean="0"/>
              <a:t>Features…</a:t>
            </a:r>
          </a:p>
          <a:p>
            <a:r>
              <a:rPr lang="en-US" dirty="0" smtClean="0"/>
              <a:t>Diverse tree species notably </a:t>
            </a:r>
            <a:r>
              <a:rPr lang="en-US" i="1" dirty="0" smtClean="0"/>
              <a:t>Eucalyptus sp</a:t>
            </a:r>
            <a:r>
              <a:rPr lang="en-US" dirty="0" smtClean="0"/>
              <a:t>., </a:t>
            </a:r>
            <a:r>
              <a:rPr lang="en-US" i="1" dirty="0" err="1" smtClean="0"/>
              <a:t>cupresses</a:t>
            </a:r>
            <a:r>
              <a:rPr lang="en-US" i="1" dirty="0" smtClean="0"/>
              <a:t> </a:t>
            </a:r>
            <a:r>
              <a:rPr lang="en-US" i="1" dirty="0" err="1" smtClean="0"/>
              <a:t>lustanica</a:t>
            </a:r>
            <a:r>
              <a:rPr lang="en-US" i="1" dirty="0" smtClean="0"/>
              <a:t>, </a:t>
            </a:r>
            <a:r>
              <a:rPr lang="en-US" i="1" dirty="0" err="1" smtClean="0"/>
              <a:t>Vernona</a:t>
            </a:r>
            <a:r>
              <a:rPr lang="en-US" i="1" dirty="0" smtClean="0"/>
              <a:t> </a:t>
            </a:r>
            <a:r>
              <a:rPr lang="en-US" i="1" dirty="0" err="1" smtClean="0"/>
              <a:t>amegdolina</a:t>
            </a:r>
            <a:r>
              <a:rPr lang="en-US" dirty="0" smtClean="0"/>
              <a:t> and others grown. </a:t>
            </a:r>
            <a:endParaRPr lang="en-US" dirty="0"/>
          </a:p>
          <a:p>
            <a:r>
              <a:rPr lang="en-US" dirty="0" smtClean="0"/>
              <a:t>Small holder dairy, fattening </a:t>
            </a:r>
            <a:r>
              <a:rPr lang="en-US" dirty="0" smtClean="0"/>
              <a:t>and bee keeping </a:t>
            </a:r>
            <a:r>
              <a:rPr lang="en-US" dirty="0" smtClean="0"/>
              <a:t>initiatives are there.</a:t>
            </a:r>
          </a:p>
          <a:p>
            <a:r>
              <a:rPr lang="en-US" dirty="0" smtClean="0"/>
              <a:t>Proactive  resident farmers (according to the Team).</a:t>
            </a:r>
          </a:p>
          <a:p>
            <a:r>
              <a:rPr lang="en-US" dirty="0" smtClean="0"/>
              <a:t>Has three reliable DAs (Livestock, crop and cooperative)</a:t>
            </a:r>
          </a:p>
          <a:p>
            <a:r>
              <a:rPr lang="en-US" dirty="0" smtClean="0"/>
              <a:t>Inspiring grain crop, pulses, animal feeds, vegetable and spices  are being demonstrated </a:t>
            </a:r>
            <a:r>
              <a:rPr lang="en-US" dirty="0" smtClean="0"/>
              <a:t>by DAs </a:t>
            </a:r>
            <a:r>
              <a:rPr lang="en-US" dirty="0" smtClean="0"/>
              <a:t>on FTC site.</a:t>
            </a:r>
          </a:p>
          <a:p>
            <a:r>
              <a:rPr lang="en-US" dirty="0" smtClean="0"/>
              <a:t>Peter remarked the necessity of information stock-taking from the former studies for this site.  </a:t>
            </a:r>
          </a:p>
          <a:p>
            <a:endParaRPr lang="en-US" dirty="0"/>
          </a:p>
        </p:txBody>
      </p:sp>
    </p:spTree>
    <p:extLst>
      <p:ext uri="{BB962C8B-B14F-4D97-AF65-F5344CB8AC3E}">
        <p14:creationId xmlns:p14="http://schemas.microsoft.com/office/powerpoint/2010/main" val="5865135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Consensus and subsequent action points</a:t>
            </a:r>
            <a:endParaRPr lang="en-US" dirty="0"/>
          </a:p>
        </p:txBody>
      </p:sp>
      <p:sp>
        <p:nvSpPr>
          <p:cNvPr id="3" name="Content Placeholder 2"/>
          <p:cNvSpPr>
            <a:spLocks noGrp="1"/>
          </p:cNvSpPr>
          <p:nvPr>
            <p:ph idx="1"/>
          </p:nvPr>
        </p:nvSpPr>
        <p:spPr/>
        <p:txBody>
          <a:bodyPr>
            <a:normAutofit fontScale="70000" lnSpcReduction="20000"/>
          </a:bodyPr>
          <a:lstStyle/>
          <a:p>
            <a:r>
              <a:rPr lang="en-US" b="1" dirty="0" smtClean="0"/>
              <a:t>Selka</a:t>
            </a:r>
            <a:r>
              <a:rPr lang="en-US" dirty="0" smtClean="0"/>
              <a:t> and </a:t>
            </a:r>
            <a:r>
              <a:rPr lang="en-US" b="1" dirty="0" err="1" smtClean="0"/>
              <a:t>Ilu_sanbitu</a:t>
            </a:r>
            <a:r>
              <a:rPr lang="en-US" dirty="0" smtClean="0"/>
              <a:t> kebeles are the two ideal sites for the Africa-RISING project intervention based on the crop diversity, variable farming practices </a:t>
            </a:r>
            <a:r>
              <a:rPr lang="en-US" dirty="0" smtClean="0"/>
              <a:t>and proximity to the market</a:t>
            </a:r>
          </a:p>
          <a:p>
            <a:r>
              <a:rPr lang="en-US" dirty="0" smtClean="0"/>
              <a:t>Site selection team was happy at the decision made.</a:t>
            </a:r>
            <a:endParaRPr lang="en-US" dirty="0" smtClean="0"/>
          </a:p>
          <a:p>
            <a:pPr marL="0" indent="0">
              <a:buNone/>
            </a:pPr>
            <a:r>
              <a:rPr lang="en-US" b="1" i="1" dirty="0" smtClean="0"/>
              <a:t>Peter agreed:</a:t>
            </a:r>
          </a:p>
          <a:p>
            <a:pPr algn="just"/>
            <a:r>
              <a:rPr lang="en-US" dirty="0" smtClean="0"/>
              <a:t>To send the research center the research framework and implementation plan for the project.</a:t>
            </a:r>
          </a:p>
          <a:p>
            <a:pPr algn="just"/>
            <a:r>
              <a:rPr lang="en-US" dirty="0" smtClean="0"/>
              <a:t>To organize workshop in Addis Ababa that engage partners to finalize/plan/ the research approaches </a:t>
            </a:r>
            <a:r>
              <a:rPr lang="en-US" dirty="0" smtClean="0"/>
              <a:t>during last week of January </a:t>
            </a:r>
            <a:r>
              <a:rPr lang="en-US" dirty="0" smtClean="0"/>
              <a:t>and then following by zonal familiarization workshop to </a:t>
            </a:r>
            <a:r>
              <a:rPr lang="en-US" dirty="0" smtClean="0"/>
              <a:t>relevant </a:t>
            </a:r>
            <a:r>
              <a:rPr lang="en-US" dirty="0" smtClean="0"/>
              <a:t>stakeholders. </a:t>
            </a:r>
          </a:p>
          <a:p>
            <a:pPr algn="just"/>
            <a:r>
              <a:rPr lang="en-US" dirty="0" smtClean="0"/>
              <a:t>On 28</a:t>
            </a:r>
            <a:r>
              <a:rPr lang="en-US" baseline="30000" dirty="0" smtClean="0"/>
              <a:t>th</a:t>
            </a:r>
            <a:r>
              <a:rPr lang="en-US" dirty="0" smtClean="0"/>
              <a:t> Nov. travelled back to Addis and arrived at about 4:30 pm</a:t>
            </a:r>
          </a:p>
          <a:p>
            <a:pPr marL="0" indent="0" algn="just">
              <a:buNone/>
            </a:pPr>
            <a:endParaRPr lang="en-US" dirty="0" smtClean="0"/>
          </a:p>
          <a:p>
            <a:pPr marL="0" indent="0">
              <a:buNone/>
            </a:pPr>
            <a:endParaRPr lang="en-US" dirty="0"/>
          </a:p>
        </p:txBody>
      </p:sp>
      <p:sp>
        <p:nvSpPr>
          <p:cNvPr id="4" name="Slide Number Placeholder 3"/>
          <p:cNvSpPr>
            <a:spLocks noGrp="1"/>
          </p:cNvSpPr>
          <p:nvPr>
            <p:ph type="sldNum" sz="quarter" idx="12"/>
          </p:nvPr>
        </p:nvSpPr>
        <p:spPr/>
        <p:txBody>
          <a:bodyPr/>
          <a:lstStyle/>
          <a:p>
            <a:fld id="{DB589E8B-B939-45B5-9C5C-D958746A5EF9}" type="slidenum">
              <a:rPr lang="en-US" smtClean="0"/>
              <a:t>12</a:t>
            </a:fld>
            <a:endParaRPr lang="en-US"/>
          </a:p>
        </p:txBody>
      </p:sp>
    </p:spTree>
    <p:extLst>
      <p:ext uri="{BB962C8B-B14F-4D97-AF65-F5344CB8AC3E}">
        <p14:creationId xmlns:p14="http://schemas.microsoft.com/office/powerpoint/2010/main" val="31616041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Visit to zonal/woreda offices and Research Center</a:t>
            </a:r>
            <a:endParaRPr lang="en-US" dirty="0"/>
          </a:p>
        </p:txBody>
      </p:sp>
      <p:sp>
        <p:nvSpPr>
          <p:cNvPr id="3" name="Content Placeholder 2"/>
          <p:cNvSpPr>
            <a:spLocks noGrp="1"/>
          </p:cNvSpPr>
          <p:nvPr>
            <p:ph idx="1"/>
          </p:nvPr>
        </p:nvSpPr>
        <p:spPr/>
        <p:txBody>
          <a:bodyPr>
            <a:normAutofit fontScale="55000" lnSpcReduction="20000"/>
          </a:bodyPr>
          <a:lstStyle/>
          <a:p>
            <a:pPr marL="0" indent="0">
              <a:buNone/>
            </a:pPr>
            <a:r>
              <a:rPr lang="en-US" sz="3800" dirty="0" smtClean="0"/>
              <a:t>Activities:</a:t>
            </a:r>
          </a:p>
          <a:p>
            <a:pPr algn="just"/>
            <a:r>
              <a:rPr lang="en-US" sz="3800" dirty="0" smtClean="0"/>
              <a:t>26 Nov. departed from Addis Ababa and arrived at Robe at 1:45pm</a:t>
            </a:r>
          </a:p>
          <a:p>
            <a:pPr algn="just"/>
            <a:r>
              <a:rPr lang="en-US" sz="3800" dirty="0" smtClean="0"/>
              <a:t>Visit to Bale Zone office of Administration: They were unfortunately occupied by meeting as a result we went again </a:t>
            </a:r>
            <a:r>
              <a:rPr lang="en-US" sz="3800" dirty="0" smtClean="0"/>
              <a:t>on 27</a:t>
            </a:r>
            <a:r>
              <a:rPr lang="en-US" sz="3800" baseline="30000" dirty="0" smtClean="0"/>
              <a:t>th</a:t>
            </a:r>
            <a:r>
              <a:rPr lang="en-US" sz="3800" dirty="0" smtClean="0"/>
              <a:t> and </a:t>
            </a:r>
            <a:r>
              <a:rPr lang="en-US" sz="3800" dirty="0" smtClean="0"/>
              <a:t>met </a:t>
            </a:r>
            <a:r>
              <a:rPr lang="en-US" sz="3800" dirty="0" err="1" smtClean="0"/>
              <a:t>Mr</a:t>
            </a:r>
            <a:r>
              <a:rPr lang="en-US" sz="3800" dirty="0" smtClean="0"/>
              <a:t> Dejene </a:t>
            </a:r>
            <a:r>
              <a:rPr lang="en-US" sz="3800" dirty="0" err="1" smtClean="0"/>
              <a:t>Tesema</a:t>
            </a:r>
            <a:r>
              <a:rPr lang="en-US" sz="3800" dirty="0" smtClean="0"/>
              <a:t> (public administrator).  He agreed to convey our support letter from ORBA to respective officials on the next day.</a:t>
            </a:r>
          </a:p>
          <a:p>
            <a:pPr marL="0" indent="0" algn="just">
              <a:buNone/>
            </a:pPr>
            <a:endParaRPr lang="en-US" sz="3800" dirty="0" smtClean="0"/>
          </a:p>
          <a:p>
            <a:pPr algn="just"/>
            <a:r>
              <a:rPr lang="en-US" sz="3800" dirty="0" smtClean="0"/>
              <a:t>Visit to Bale Zone office of Agriculture: We met </a:t>
            </a:r>
            <a:r>
              <a:rPr lang="en-US" sz="3800" dirty="0" err="1" smtClean="0"/>
              <a:t>Mr</a:t>
            </a:r>
            <a:r>
              <a:rPr lang="en-US" sz="3800" dirty="0" smtClean="0"/>
              <a:t> </a:t>
            </a:r>
            <a:r>
              <a:rPr lang="en-US" sz="3800" dirty="0" err="1" smtClean="0"/>
              <a:t>Beyene</a:t>
            </a:r>
            <a:r>
              <a:rPr lang="en-US" sz="3800" dirty="0" smtClean="0"/>
              <a:t> </a:t>
            </a:r>
            <a:r>
              <a:rPr lang="en-US" sz="3800" dirty="0" err="1" smtClean="0"/>
              <a:t>Zembaba</a:t>
            </a:r>
            <a:r>
              <a:rPr lang="en-US" sz="3800" dirty="0" smtClean="0"/>
              <a:t> (deputy head) and </a:t>
            </a:r>
            <a:r>
              <a:rPr lang="en-US" sz="3800" dirty="0" err="1" smtClean="0"/>
              <a:t>Mr</a:t>
            </a:r>
            <a:r>
              <a:rPr lang="en-US" sz="3800" dirty="0" smtClean="0"/>
              <a:t> </a:t>
            </a:r>
            <a:r>
              <a:rPr lang="en-US" sz="3800" dirty="0" err="1" smtClean="0"/>
              <a:t>Chalsisa</a:t>
            </a:r>
            <a:r>
              <a:rPr lang="en-US" sz="3800" dirty="0" smtClean="0"/>
              <a:t> </a:t>
            </a:r>
            <a:r>
              <a:rPr lang="en-US" sz="3800" dirty="0" err="1" smtClean="0"/>
              <a:t>Zewde</a:t>
            </a:r>
            <a:r>
              <a:rPr lang="en-US" sz="3800" dirty="0" smtClean="0"/>
              <a:t> (Food Security Process owner) then Peter briefly introduced the project and talked about the importance of partnership. As a result, </a:t>
            </a:r>
            <a:r>
              <a:rPr lang="en-US" sz="3800" dirty="0" err="1" smtClean="0"/>
              <a:t>Mr</a:t>
            </a:r>
            <a:r>
              <a:rPr lang="en-US" sz="3800" dirty="0" smtClean="0"/>
              <a:t> </a:t>
            </a:r>
            <a:r>
              <a:rPr lang="en-US" sz="3800" dirty="0" err="1" smtClean="0"/>
              <a:t>Chalsisa</a:t>
            </a:r>
            <a:r>
              <a:rPr lang="en-US" sz="3800" dirty="0" smtClean="0"/>
              <a:t> warmly welcomed the project and promised to offer any assistance  required at anytime. The zone appreciate any intervention supporting the government plan. He ultimately suggested the necessity of familiarizing the project to zonal and woreda partners  so as to make sure the partners/actors know well their roles and responsibilities.</a:t>
            </a:r>
          </a:p>
          <a:p>
            <a:endParaRPr lang="en-US" dirty="0"/>
          </a:p>
        </p:txBody>
      </p:sp>
    </p:spTree>
    <p:extLst>
      <p:ext uri="{BB962C8B-B14F-4D97-AF65-F5344CB8AC3E}">
        <p14:creationId xmlns:p14="http://schemas.microsoft.com/office/powerpoint/2010/main" val="30610800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Visit </a:t>
            </a:r>
            <a:r>
              <a:rPr lang="en-US" dirty="0" err="1" smtClean="0"/>
              <a:t>cont</a:t>
            </a:r>
            <a:r>
              <a:rPr lang="en-US" dirty="0" smtClean="0"/>
              <a:t>…</a:t>
            </a:r>
            <a:endParaRPr lang="en-US" dirty="0"/>
          </a:p>
        </p:txBody>
      </p:sp>
      <p:sp>
        <p:nvSpPr>
          <p:cNvPr id="3" name="Content Placeholder 2"/>
          <p:cNvSpPr>
            <a:spLocks noGrp="1"/>
          </p:cNvSpPr>
          <p:nvPr>
            <p:ph idx="1"/>
          </p:nvPr>
        </p:nvSpPr>
        <p:spPr>
          <a:xfrm>
            <a:off x="457200" y="1600200"/>
            <a:ext cx="8229600" cy="4876800"/>
          </a:xfrm>
        </p:spPr>
        <p:txBody>
          <a:bodyPr>
            <a:normAutofit/>
          </a:bodyPr>
          <a:lstStyle/>
          <a:p>
            <a:pPr marL="0" indent="0" algn="just">
              <a:buNone/>
            </a:pPr>
            <a:r>
              <a:rPr lang="en-US" dirty="0" smtClean="0"/>
              <a:t>Activities: </a:t>
            </a:r>
          </a:p>
          <a:p>
            <a:pPr algn="just"/>
            <a:r>
              <a:rPr lang="en-US" sz="2800" dirty="0" smtClean="0"/>
              <a:t>Visit to Sinana woreda office of Agriculture. We met </a:t>
            </a:r>
            <a:r>
              <a:rPr lang="en-US" sz="2800" dirty="0" err="1" smtClean="0"/>
              <a:t>Mr</a:t>
            </a:r>
            <a:r>
              <a:rPr lang="en-US" sz="2800" dirty="0" smtClean="0"/>
              <a:t> </a:t>
            </a:r>
            <a:r>
              <a:rPr lang="en-US" sz="2800" dirty="0" err="1" smtClean="0"/>
              <a:t>Delayehu</a:t>
            </a:r>
            <a:r>
              <a:rPr lang="en-US" sz="2800" dirty="0" smtClean="0"/>
              <a:t> </a:t>
            </a:r>
            <a:r>
              <a:rPr lang="en-US" sz="2800" dirty="0" err="1" smtClean="0"/>
              <a:t>Manyahle</a:t>
            </a:r>
            <a:r>
              <a:rPr lang="en-US" sz="2800" dirty="0" smtClean="0"/>
              <a:t> (head) and </a:t>
            </a:r>
            <a:r>
              <a:rPr lang="en-US" sz="2800" dirty="0" err="1" smtClean="0"/>
              <a:t>Workalegn</a:t>
            </a:r>
            <a:r>
              <a:rPr lang="en-US" sz="2800" dirty="0" smtClean="0"/>
              <a:t> </a:t>
            </a:r>
            <a:r>
              <a:rPr lang="en-US" sz="2800" dirty="0" err="1" smtClean="0"/>
              <a:t>Asefa</a:t>
            </a:r>
            <a:r>
              <a:rPr lang="en-US" sz="2800" dirty="0" smtClean="0"/>
              <a:t> (deputy head). Similarly Peter briefed about the project, the partnership and requested the office to engage on site selection.  They warmly welcome the project and suggested candidate kebeles and assigned facilitators Mr. </a:t>
            </a:r>
            <a:r>
              <a:rPr lang="en-US" sz="2800" dirty="0" err="1" smtClean="0"/>
              <a:t>Gezahegn</a:t>
            </a:r>
            <a:r>
              <a:rPr lang="en-US" sz="2800" dirty="0" smtClean="0"/>
              <a:t> </a:t>
            </a:r>
            <a:r>
              <a:rPr lang="en-US" sz="2800" dirty="0" err="1" smtClean="0"/>
              <a:t>Tefera</a:t>
            </a:r>
            <a:r>
              <a:rPr lang="en-US" sz="2800" dirty="0" smtClean="0"/>
              <a:t> (Crop Production expert) for site selection. </a:t>
            </a:r>
          </a:p>
          <a:p>
            <a:pPr marL="0" indent="0">
              <a:buNone/>
            </a:pPr>
            <a:endParaRPr lang="en-US" dirty="0"/>
          </a:p>
        </p:txBody>
      </p:sp>
    </p:spTree>
    <p:extLst>
      <p:ext uri="{BB962C8B-B14F-4D97-AF65-F5344CB8AC3E}">
        <p14:creationId xmlns:p14="http://schemas.microsoft.com/office/powerpoint/2010/main" val="28367286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Visit…</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Visit to Sinana Agricultural Research Center (late in the afternoon). We met </a:t>
            </a:r>
            <a:r>
              <a:rPr lang="en-US" dirty="0" err="1" smtClean="0"/>
              <a:t>Mr</a:t>
            </a:r>
            <a:r>
              <a:rPr lang="en-US" dirty="0" smtClean="0"/>
              <a:t> </a:t>
            </a:r>
            <a:r>
              <a:rPr lang="en-US" dirty="0" err="1" smtClean="0"/>
              <a:t>Ayalneh</a:t>
            </a:r>
            <a:r>
              <a:rPr lang="en-US" dirty="0" smtClean="0"/>
              <a:t> Tilahun (</a:t>
            </a:r>
            <a:r>
              <a:rPr lang="en-US" dirty="0" smtClean="0"/>
              <a:t>Center Manager</a:t>
            </a:r>
            <a:r>
              <a:rPr lang="en-US" dirty="0" smtClean="0"/>
              <a:t> ) and </a:t>
            </a:r>
            <a:r>
              <a:rPr lang="en-US" dirty="0" err="1" smtClean="0"/>
              <a:t>Mr</a:t>
            </a:r>
            <a:r>
              <a:rPr lang="en-US" dirty="0" smtClean="0"/>
              <a:t> Sultan </a:t>
            </a:r>
            <a:r>
              <a:rPr lang="en-US" dirty="0" err="1" smtClean="0"/>
              <a:t>Usman</a:t>
            </a:r>
            <a:r>
              <a:rPr lang="en-US" dirty="0" smtClean="0"/>
              <a:t> (Socio-economic researcher and contact person). </a:t>
            </a:r>
          </a:p>
          <a:p>
            <a:r>
              <a:rPr lang="en-US" dirty="0" smtClean="0"/>
              <a:t>Peter briefed about the project, the significance of working together... </a:t>
            </a:r>
            <a:r>
              <a:rPr lang="en-US" dirty="0" smtClean="0"/>
              <a:t>As they have already been involved in the quick win project study they were happy for the coming of  the Africa RISING project that encompass both crop-livestock intensification research. </a:t>
            </a:r>
          </a:p>
          <a:p>
            <a:r>
              <a:rPr lang="en-US" dirty="0" smtClean="0"/>
              <a:t>The center manager wanted to see the framework of the project and  was curious about whether the project has capacity building components or not. </a:t>
            </a:r>
          </a:p>
          <a:p>
            <a:r>
              <a:rPr lang="en-US" dirty="0" smtClean="0"/>
              <a:t>He assigned two researchers to engage on site selection ( Sultan &amp; Mohammed) and jointly suggested potential candidate kebeles with the intention to include those kebeles where earlier studies conducted.</a:t>
            </a:r>
          </a:p>
        </p:txBody>
      </p:sp>
    </p:spTree>
    <p:extLst>
      <p:ext uri="{BB962C8B-B14F-4D97-AF65-F5344CB8AC3E}">
        <p14:creationId xmlns:p14="http://schemas.microsoft.com/office/powerpoint/2010/main" val="39221503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Visit…</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On 27 Nov. in the morning we visited Sinana Woreda Livestock Agency. We met Dr. </a:t>
            </a:r>
            <a:r>
              <a:rPr lang="en-US" dirty="0" err="1" smtClean="0"/>
              <a:t>Mamo</a:t>
            </a:r>
            <a:r>
              <a:rPr lang="en-US" dirty="0" smtClean="0"/>
              <a:t> </a:t>
            </a:r>
            <a:r>
              <a:rPr lang="en-US" dirty="0" err="1" smtClean="0"/>
              <a:t>Geleta</a:t>
            </a:r>
            <a:r>
              <a:rPr lang="en-US" dirty="0" smtClean="0"/>
              <a:t> (Veterinarian) , </a:t>
            </a:r>
            <a:r>
              <a:rPr lang="en-US" dirty="0" err="1" smtClean="0"/>
              <a:t>Mr</a:t>
            </a:r>
            <a:r>
              <a:rPr lang="en-US" dirty="0" smtClean="0"/>
              <a:t> </a:t>
            </a:r>
            <a:r>
              <a:rPr lang="en-US" dirty="0" err="1" smtClean="0"/>
              <a:t>Eshetu</a:t>
            </a:r>
            <a:r>
              <a:rPr lang="en-US" dirty="0" smtClean="0"/>
              <a:t> </a:t>
            </a:r>
            <a:r>
              <a:rPr lang="en-US" dirty="0" err="1" smtClean="0"/>
              <a:t>Adugna</a:t>
            </a:r>
            <a:r>
              <a:rPr lang="en-US" dirty="0" smtClean="0"/>
              <a:t> (Fattening expert) and other staffs.</a:t>
            </a:r>
          </a:p>
          <a:p>
            <a:r>
              <a:rPr lang="en-US" dirty="0" smtClean="0"/>
              <a:t>As usual Peter made the briefing to the group. </a:t>
            </a:r>
          </a:p>
          <a:p>
            <a:r>
              <a:rPr lang="en-US" dirty="0" smtClean="0"/>
              <a:t>Similar to the other offices they were happy for the coming of the project in to Sinana. They also mention their long term partnerships with ILRI like facilitation of different studies most recently the OPEC and the Quick-win projects.</a:t>
            </a:r>
          </a:p>
          <a:p>
            <a:r>
              <a:rPr lang="en-US" dirty="0" smtClean="0"/>
              <a:t>Brief debate was made on the suggested candidate  kebeles and they added another  candidate kebeles from the perspective of considering proactive kebeles inline with the setup criteria.</a:t>
            </a:r>
          </a:p>
          <a:p>
            <a:r>
              <a:rPr lang="en-US" dirty="0" smtClean="0"/>
              <a:t>They assigned </a:t>
            </a:r>
            <a:r>
              <a:rPr lang="en-US" dirty="0" err="1" smtClean="0"/>
              <a:t>Mr</a:t>
            </a:r>
            <a:r>
              <a:rPr lang="en-US" dirty="0" smtClean="0"/>
              <a:t> </a:t>
            </a:r>
            <a:r>
              <a:rPr lang="en-US" dirty="0" err="1" smtClean="0"/>
              <a:t>Eshetu</a:t>
            </a:r>
            <a:r>
              <a:rPr lang="en-US" dirty="0" smtClean="0"/>
              <a:t> </a:t>
            </a:r>
            <a:r>
              <a:rPr lang="en-US" dirty="0" err="1" smtClean="0"/>
              <a:t>Adugna</a:t>
            </a:r>
            <a:r>
              <a:rPr lang="en-US" dirty="0" smtClean="0"/>
              <a:t> to join the site selection team. </a:t>
            </a:r>
            <a:endParaRPr lang="en-US" dirty="0"/>
          </a:p>
        </p:txBody>
      </p:sp>
    </p:spTree>
    <p:extLst>
      <p:ext uri="{BB962C8B-B14F-4D97-AF65-F5344CB8AC3E}">
        <p14:creationId xmlns:p14="http://schemas.microsoft.com/office/powerpoint/2010/main" val="7870433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Site Selection</a:t>
            </a:r>
            <a:endParaRPr lang="en-US" dirty="0"/>
          </a:p>
        </p:txBody>
      </p:sp>
      <p:sp>
        <p:nvSpPr>
          <p:cNvPr id="3" name="Content Placeholder 2"/>
          <p:cNvSpPr>
            <a:spLocks noGrp="1"/>
          </p:cNvSpPr>
          <p:nvPr>
            <p:ph idx="1"/>
          </p:nvPr>
        </p:nvSpPr>
        <p:spPr/>
        <p:txBody>
          <a:bodyPr/>
          <a:lstStyle/>
          <a:p>
            <a:pPr marL="0" indent="0">
              <a:buNone/>
            </a:pPr>
            <a:r>
              <a:rPr lang="en-US" sz="4000" dirty="0" smtClean="0"/>
              <a:t>The team comprises:</a:t>
            </a:r>
          </a:p>
          <a:p>
            <a:pPr marL="514350" indent="-514350">
              <a:buAutoNum type="arabicPeriod"/>
            </a:pPr>
            <a:r>
              <a:rPr lang="en-US" dirty="0" smtClean="0"/>
              <a:t>Sultan </a:t>
            </a:r>
            <a:r>
              <a:rPr lang="en-US" dirty="0" err="1" smtClean="0"/>
              <a:t>Usman</a:t>
            </a:r>
            <a:r>
              <a:rPr lang="en-US" dirty="0" smtClean="0"/>
              <a:t> (SARC)</a:t>
            </a:r>
          </a:p>
          <a:p>
            <a:pPr marL="514350" indent="-514350">
              <a:buAutoNum type="arabicPeriod"/>
            </a:pPr>
            <a:r>
              <a:rPr lang="en-US" dirty="0" smtClean="0"/>
              <a:t>Mohammed </a:t>
            </a:r>
            <a:r>
              <a:rPr lang="en-US" dirty="0" err="1" smtClean="0"/>
              <a:t>Abinasa</a:t>
            </a:r>
            <a:r>
              <a:rPr lang="en-US" dirty="0" smtClean="0"/>
              <a:t> (SARC)</a:t>
            </a:r>
          </a:p>
          <a:p>
            <a:pPr marL="514350" indent="-514350">
              <a:buAutoNum type="arabicPeriod"/>
            </a:pPr>
            <a:r>
              <a:rPr lang="en-US" dirty="0" err="1" smtClean="0"/>
              <a:t>Eshetu</a:t>
            </a:r>
            <a:r>
              <a:rPr lang="en-US" dirty="0" smtClean="0"/>
              <a:t> </a:t>
            </a:r>
            <a:r>
              <a:rPr lang="en-US" dirty="0" err="1" smtClean="0"/>
              <a:t>Adugna</a:t>
            </a:r>
            <a:r>
              <a:rPr lang="en-US" dirty="0" smtClean="0"/>
              <a:t> (LA)</a:t>
            </a:r>
          </a:p>
          <a:p>
            <a:pPr marL="514350" indent="-514350">
              <a:buAutoNum type="arabicPeriod"/>
            </a:pPr>
            <a:r>
              <a:rPr lang="en-US" dirty="0" err="1" smtClean="0"/>
              <a:t>Gezahegn</a:t>
            </a:r>
            <a:r>
              <a:rPr lang="en-US" dirty="0" smtClean="0"/>
              <a:t> </a:t>
            </a:r>
            <a:r>
              <a:rPr lang="en-US" dirty="0" err="1" smtClean="0"/>
              <a:t>Tefera</a:t>
            </a:r>
            <a:r>
              <a:rPr lang="en-US" dirty="0" smtClean="0"/>
              <a:t> (OA)</a:t>
            </a:r>
          </a:p>
          <a:p>
            <a:pPr marL="514350" indent="-514350">
              <a:buAutoNum type="arabicPeriod"/>
            </a:pPr>
            <a:r>
              <a:rPr lang="en-US" dirty="0" smtClean="0"/>
              <a:t>Dr. Peter Thorne (ILRI)</a:t>
            </a:r>
          </a:p>
          <a:p>
            <a:pPr marL="514350" indent="-514350">
              <a:buAutoNum type="arabicPeriod"/>
            </a:pPr>
            <a:r>
              <a:rPr lang="en-US" dirty="0" smtClean="0"/>
              <a:t>Gerba Leta (ILRI)</a:t>
            </a:r>
          </a:p>
          <a:p>
            <a:pPr marL="514350" indent="-514350">
              <a:buAutoNum type="arabicPeriod"/>
            </a:pPr>
            <a:endParaRPr lang="en-US" dirty="0"/>
          </a:p>
        </p:txBody>
      </p:sp>
    </p:spTree>
    <p:extLst>
      <p:ext uri="{BB962C8B-B14F-4D97-AF65-F5344CB8AC3E}">
        <p14:creationId xmlns:p14="http://schemas.microsoft.com/office/powerpoint/2010/main" val="21549420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Site selection…</a:t>
            </a:r>
            <a:endParaRPr lang="en-US" dirty="0"/>
          </a:p>
        </p:txBody>
      </p:sp>
      <p:sp>
        <p:nvSpPr>
          <p:cNvPr id="3" name="Content Placeholder 2"/>
          <p:cNvSpPr>
            <a:spLocks noGrp="1"/>
          </p:cNvSpPr>
          <p:nvPr>
            <p:ph idx="1"/>
          </p:nvPr>
        </p:nvSpPr>
        <p:spPr/>
        <p:txBody>
          <a:bodyPr>
            <a:normAutofit fontScale="77500" lnSpcReduction="20000"/>
          </a:bodyPr>
          <a:lstStyle/>
          <a:p>
            <a:endParaRPr lang="en-US" dirty="0" smtClean="0"/>
          </a:p>
          <a:p>
            <a:pPr marL="0" indent="0">
              <a:buNone/>
            </a:pPr>
            <a:r>
              <a:rPr lang="en-US" sz="3800" b="1" i="1" dirty="0" smtClean="0"/>
              <a:t>I. Selka kebele: </a:t>
            </a:r>
            <a:r>
              <a:rPr lang="en-US" dirty="0" smtClean="0"/>
              <a:t>F</a:t>
            </a:r>
            <a:r>
              <a:rPr lang="en-US" dirty="0" smtClean="0"/>
              <a:t>irst visit was made here, it is the largest kebele in the woreda about 33 </a:t>
            </a:r>
            <a:r>
              <a:rPr lang="en-US" dirty="0" err="1" smtClean="0"/>
              <a:t>kms</a:t>
            </a:r>
            <a:r>
              <a:rPr lang="en-US" dirty="0" smtClean="0"/>
              <a:t> to south-east of Robe.</a:t>
            </a:r>
          </a:p>
          <a:p>
            <a:pPr marL="0" indent="0">
              <a:buNone/>
            </a:pPr>
            <a:r>
              <a:rPr lang="en-US" b="1" dirty="0" smtClean="0"/>
              <a:t>Observation: </a:t>
            </a:r>
            <a:endParaRPr lang="en-US" b="1" dirty="0" smtClean="0"/>
          </a:p>
          <a:p>
            <a:r>
              <a:rPr lang="en-US" dirty="0" smtClean="0"/>
              <a:t>From visit </a:t>
            </a:r>
            <a:r>
              <a:rPr lang="en-US" dirty="0" smtClean="0"/>
              <a:t>made </a:t>
            </a:r>
            <a:r>
              <a:rPr lang="en-US" dirty="0" smtClean="0"/>
              <a:t>to framers homestead, we noted farmers in this kebele learned to reduce number of livestock largely forced by lack of grazing land and they tether and stall feed their animals.</a:t>
            </a:r>
          </a:p>
          <a:p>
            <a:r>
              <a:rPr lang="en-US" dirty="0" smtClean="0"/>
              <a:t>They practice blending legumes and cereal straws and also use linseed cake (concentrate) to feed their animals but the price of concentrate is  high about 8birr/kg.</a:t>
            </a:r>
            <a:endParaRPr lang="en-US" dirty="0" smtClean="0"/>
          </a:p>
          <a:p>
            <a:endParaRPr lang="en-US" dirty="0"/>
          </a:p>
        </p:txBody>
      </p:sp>
    </p:spTree>
    <p:extLst>
      <p:ext uri="{BB962C8B-B14F-4D97-AF65-F5344CB8AC3E}">
        <p14:creationId xmlns:p14="http://schemas.microsoft.com/office/powerpoint/2010/main" val="30623556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Site selection…</a:t>
            </a:r>
            <a:endParaRPr lang="en-US" dirty="0"/>
          </a:p>
        </p:txBody>
      </p:sp>
      <p:sp>
        <p:nvSpPr>
          <p:cNvPr id="3" name="Content Placeholder 2"/>
          <p:cNvSpPr>
            <a:spLocks noGrp="1"/>
          </p:cNvSpPr>
          <p:nvPr>
            <p:ph idx="1"/>
          </p:nvPr>
        </p:nvSpPr>
        <p:spPr/>
        <p:txBody>
          <a:bodyPr>
            <a:normAutofit fontScale="70000" lnSpcReduction="20000"/>
          </a:bodyPr>
          <a:lstStyle/>
          <a:p>
            <a:pPr marL="0" indent="0">
              <a:buNone/>
            </a:pPr>
            <a:r>
              <a:rPr lang="en-US" sz="4000" dirty="0" smtClean="0"/>
              <a:t>Selka kebele features:</a:t>
            </a:r>
          </a:p>
          <a:p>
            <a:r>
              <a:rPr lang="en-US" dirty="0" smtClean="0"/>
              <a:t>Total land cultivated under two seasons is 7,110 hectare</a:t>
            </a:r>
          </a:p>
          <a:p>
            <a:r>
              <a:rPr lang="en-US" dirty="0" smtClean="0"/>
              <a:t>Number of Households 1,602 (185 are women)</a:t>
            </a:r>
          </a:p>
          <a:p>
            <a:r>
              <a:rPr lang="en-US" dirty="0" smtClean="0"/>
              <a:t>Furnished with 4 DAs from all division (crop, Livestock, NR and cooperatives)</a:t>
            </a:r>
          </a:p>
          <a:p>
            <a:r>
              <a:rPr lang="en-US" dirty="0" smtClean="0"/>
              <a:t>Majority of livestock are local breeds</a:t>
            </a:r>
          </a:p>
          <a:p>
            <a:r>
              <a:rPr lang="en-US" dirty="0" smtClean="0"/>
              <a:t>Wheat, barley and few legumes (mainly Faba bean) are the major crops in that order.</a:t>
            </a:r>
          </a:p>
          <a:p>
            <a:r>
              <a:rPr lang="en-US" dirty="0" smtClean="0"/>
              <a:t>Eucalyptus is the dominant tree species but Euphorbia is the common live fence around home.</a:t>
            </a:r>
          </a:p>
          <a:p>
            <a:r>
              <a:rPr lang="en-US" dirty="0" smtClean="0"/>
              <a:t>Has local market and all weather road.</a:t>
            </a:r>
          </a:p>
          <a:p>
            <a:r>
              <a:rPr lang="en-US" dirty="0" smtClean="0"/>
              <a:t>It is one of the intervention kebele for ICARDA legume seed multiplication and intensification.</a:t>
            </a:r>
          </a:p>
          <a:p>
            <a:endParaRPr lang="en-US" dirty="0" smtClean="0"/>
          </a:p>
          <a:p>
            <a:pPr marL="0" indent="0">
              <a:buNone/>
            </a:pPr>
            <a:endParaRPr lang="en-US" dirty="0"/>
          </a:p>
        </p:txBody>
      </p:sp>
    </p:spTree>
    <p:extLst>
      <p:ext uri="{BB962C8B-B14F-4D97-AF65-F5344CB8AC3E}">
        <p14:creationId xmlns:p14="http://schemas.microsoft.com/office/powerpoint/2010/main" val="35024902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Site selection…</a:t>
            </a:r>
            <a:endParaRPr lang="en-US" dirty="0"/>
          </a:p>
        </p:txBody>
      </p:sp>
      <p:sp>
        <p:nvSpPr>
          <p:cNvPr id="3" name="Content Placeholder 2"/>
          <p:cNvSpPr>
            <a:spLocks noGrp="1"/>
          </p:cNvSpPr>
          <p:nvPr>
            <p:ph idx="1"/>
          </p:nvPr>
        </p:nvSpPr>
        <p:spPr>
          <a:xfrm>
            <a:off x="457200" y="1600200"/>
            <a:ext cx="8229600" cy="4800600"/>
          </a:xfrm>
        </p:spPr>
        <p:txBody>
          <a:bodyPr>
            <a:normAutofit fontScale="92500" lnSpcReduction="20000"/>
          </a:bodyPr>
          <a:lstStyle/>
          <a:p>
            <a:pPr marL="0" indent="0">
              <a:buNone/>
            </a:pPr>
            <a:r>
              <a:rPr lang="en-US" b="1" i="1" dirty="0" smtClean="0"/>
              <a:t>II. Visit to Gamora kebele</a:t>
            </a:r>
          </a:p>
          <a:p>
            <a:r>
              <a:rPr lang="en-US" dirty="0" smtClean="0"/>
              <a:t>Adjacent site to Selka kebele</a:t>
            </a:r>
          </a:p>
          <a:p>
            <a:r>
              <a:rPr lang="en-US" dirty="0" smtClean="0"/>
              <a:t>Have similar cropping and livestock  production system</a:t>
            </a:r>
          </a:p>
          <a:p>
            <a:r>
              <a:rPr lang="en-US" dirty="0" smtClean="0"/>
              <a:t>Nearly 35 </a:t>
            </a:r>
            <a:r>
              <a:rPr lang="en-US" dirty="0" err="1" smtClean="0"/>
              <a:t>kms</a:t>
            </a:r>
            <a:r>
              <a:rPr lang="en-US" dirty="0" smtClean="0"/>
              <a:t> to south-east of Robe</a:t>
            </a:r>
          </a:p>
          <a:p>
            <a:r>
              <a:rPr lang="en-US" dirty="0" smtClean="0"/>
              <a:t>Has no local market</a:t>
            </a:r>
          </a:p>
          <a:p>
            <a:r>
              <a:rPr lang="en-US" dirty="0" smtClean="0"/>
              <a:t>Intervention site for ICARDA legumes intensification </a:t>
            </a:r>
          </a:p>
          <a:p>
            <a:r>
              <a:rPr lang="en-US" dirty="0" smtClean="0"/>
              <a:t>Has all-weather road</a:t>
            </a:r>
          </a:p>
          <a:p>
            <a:r>
              <a:rPr lang="en-US" dirty="0" smtClean="0"/>
              <a:t>Face periodical scarcity of drinking water</a:t>
            </a:r>
          </a:p>
          <a:p>
            <a:endParaRPr lang="en-US" dirty="0" smtClean="0"/>
          </a:p>
          <a:p>
            <a:endParaRPr lang="en-US" dirty="0"/>
          </a:p>
        </p:txBody>
      </p:sp>
    </p:spTree>
    <p:extLst>
      <p:ext uri="{BB962C8B-B14F-4D97-AF65-F5344CB8AC3E}">
        <p14:creationId xmlns:p14="http://schemas.microsoft.com/office/powerpoint/2010/main" val="138764999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305</TotalTime>
  <Words>1114</Words>
  <Application>Microsoft Office PowerPoint</Application>
  <PresentationFormat>On-screen Show (4:3)</PresentationFormat>
  <Paragraphs>97</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Draft Field Report to Bale zone, Sinana Woreda</vt:lpstr>
      <vt:lpstr>Visit to zonal/woreda offices and Research Center</vt:lpstr>
      <vt:lpstr>Visit cont…</vt:lpstr>
      <vt:lpstr>Visit…</vt:lpstr>
      <vt:lpstr>Visit…</vt:lpstr>
      <vt:lpstr>Site Selection</vt:lpstr>
      <vt:lpstr>Site selection…</vt:lpstr>
      <vt:lpstr>Site selection…</vt:lpstr>
      <vt:lpstr>Site selection…</vt:lpstr>
      <vt:lpstr>Site selection…</vt:lpstr>
      <vt:lpstr>Site selection…</vt:lpstr>
      <vt:lpstr>Consensus and subsequent action points</vt:lpstr>
    </vt:vector>
  </TitlesOfParts>
  <Company>ILRI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Summary Field Report to Bale zone, Sinana Woreda</dc:title>
  <dc:creator>gleta</dc:creator>
  <cp:lastModifiedBy>gleta</cp:lastModifiedBy>
  <cp:revision>38</cp:revision>
  <cp:lastPrinted>2012-11-29T11:40:08Z</cp:lastPrinted>
  <dcterms:created xsi:type="dcterms:W3CDTF">2012-11-29T06:35:21Z</dcterms:created>
  <dcterms:modified xsi:type="dcterms:W3CDTF">2012-11-29T11:40:41Z</dcterms:modified>
</cp:coreProperties>
</file>